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57" r:id="rId3"/>
    <p:sldId id="258" r:id="rId4"/>
    <p:sldId id="259" r:id="rId5"/>
    <p:sldId id="274" r:id="rId6"/>
    <p:sldId id="260" r:id="rId7"/>
    <p:sldId id="261" r:id="rId8"/>
    <p:sldId id="275" r:id="rId9"/>
    <p:sldId id="262" r:id="rId10"/>
    <p:sldId id="263" r:id="rId11"/>
    <p:sldId id="278" r:id="rId12"/>
    <p:sldId id="271" r:id="rId13"/>
    <p:sldId id="273" r:id="rId14"/>
    <p:sldId id="270" r:id="rId15"/>
    <p:sldId id="265" r:id="rId16"/>
    <p:sldId id="266" r:id="rId17"/>
    <p:sldId id="277" r:id="rId18"/>
    <p:sldId id="279" r:id="rId19"/>
    <p:sldId id="269" r:id="rId20"/>
    <p:sldId id="272" r:id="rId21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B9B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65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B7BE1D-AFE0-4551-A6DA-0CC3AA845B79}" type="datetimeFigureOut">
              <a:rPr lang="zh-CN" altLang="en-US" smtClean="0"/>
              <a:t>2020/5/16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458EBF-7719-4377-AF59-FE3A5FD4AC1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94890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 smtClean="0"/>
              <a:t>单击以编辑母版副标题样式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D1705-5797-46A4-AE03-18A1CD5B2549}" type="datetime1">
              <a:rPr lang="zh-CN" altLang="en-US" smtClean="0"/>
              <a:t>2020/5/16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D8695-FBA2-476F-B475-A32B9504272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228219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4AEDF-65E8-4A53-9DAB-1188B59202B8}" type="datetime1">
              <a:rPr lang="zh-CN" altLang="en-US" smtClean="0"/>
              <a:t>2020/5/16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D8695-FBA2-476F-B475-A32B9504272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46331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DF5F3-0F64-4A98-862A-DA1459C2CB2F}" type="datetime1">
              <a:rPr lang="zh-CN" altLang="en-US" smtClean="0"/>
              <a:t>2020/5/16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D8695-FBA2-476F-B475-A32B9504272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778866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3521B-CF0E-4426-925E-3F7366F2C9F4}" type="datetime1">
              <a:rPr lang="zh-CN" altLang="en-US" smtClean="0"/>
              <a:t>2020/5/16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D8695-FBA2-476F-B475-A32B9504272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372974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07D25-6BB3-4122-97D3-E79398B3366B}" type="datetime1">
              <a:rPr lang="zh-CN" altLang="en-US" smtClean="0"/>
              <a:t>2020/5/16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D8695-FBA2-476F-B475-A32B9504272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62904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A2504-7356-41AF-AD79-AE474CE0A6D4}" type="datetime1">
              <a:rPr lang="zh-CN" altLang="en-US" smtClean="0"/>
              <a:t>2020/5/16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D8695-FBA2-476F-B475-A32B9504272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771023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359E8-AC4A-45CF-8BEA-1ADDC1B9C355}" type="datetime1">
              <a:rPr lang="zh-CN" altLang="en-US" smtClean="0"/>
              <a:t>2020/5/16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D8695-FBA2-476F-B475-A32B9504272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901840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331B4-8246-4427-AA32-E6B413F5D1CF}" type="datetime1">
              <a:rPr lang="zh-CN" altLang="en-US" smtClean="0"/>
              <a:t>2020/5/16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D8695-FBA2-476F-B475-A32B9504272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408921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810FD-0618-4F55-B5C4-1807848CAAED}" type="datetime1">
              <a:rPr lang="zh-CN" altLang="en-US" smtClean="0"/>
              <a:t>2020/5/16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D8695-FBA2-476F-B475-A32B9504272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343494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166A4-63E0-40DD-855F-B716D398FCD8}" type="datetime1">
              <a:rPr lang="zh-CN" altLang="en-US" smtClean="0"/>
              <a:t>2020/5/16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D8695-FBA2-476F-B475-A32B9504272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942768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37A4A-A81B-4B72-A0EE-FC047CDA5820}" type="datetime1">
              <a:rPr lang="zh-CN" altLang="en-US" smtClean="0"/>
              <a:t>2020/5/16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D8695-FBA2-476F-B475-A32B9504272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895565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BDBB1F-FED5-45C4-B11D-E30C224D3EEE}" type="datetime1">
              <a:rPr lang="zh-CN" altLang="en-US" smtClean="0"/>
              <a:t>2020/5/16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6D8695-FBA2-476F-B475-A32B9504272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954419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997527" y="1122363"/>
            <a:ext cx="10196946" cy="2387600"/>
          </a:xfrm>
        </p:spPr>
        <p:txBody>
          <a:bodyPr/>
          <a:lstStyle/>
          <a:p>
            <a:r>
              <a:rPr lang="en-US" altLang="zh-CN" dirty="0" err="1"/>
              <a:t>Taichi</a:t>
            </a:r>
            <a:r>
              <a:rPr lang="en-US" altLang="zh-CN" dirty="0"/>
              <a:t> IR global optimizations</a:t>
            </a:r>
            <a:endParaRPr lang="zh-CN" alt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Mingkuan</a:t>
            </a:r>
            <a:r>
              <a:rPr lang="en-US" altLang="zh-CN" dirty="0" smtClean="0">
                <a:latin typeface="Calibri" panose="020F0502020204030204" pitchFamily="34" charset="0"/>
                <a:cs typeface="Calibri" panose="020F0502020204030204" pitchFamily="34" charset="0"/>
              </a:rPr>
              <a:t> Xu</a:t>
            </a:r>
          </a:p>
          <a:p>
            <a:r>
              <a:rPr lang="en-US" altLang="zh-CN" dirty="0" smtClean="0">
                <a:latin typeface="Calibri" panose="020F0502020204030204" pitchFamily="34" charset="0"/>
                <a:cs typeface="Calibri" panose="020F0502020204030204" pitchFamily="34" charset="0"/>
              </a:rPr>
              <a:t>GitHub: @</a:t>
            </a:r>
            <a:r>
              <a:rPr lang="en-US" altLang="zh-CN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xumingkuan</a:t>
            </a:r>
            <a:endParaRPr lang="zh-CN" alt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D8695-FBA2-476F-B475-A32B95042724}" type="slidenum">
              <a:rPr lang="zh-CN" altLang="en-US" smtClean="0"/>
              <a:t>1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925449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How to improve?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Systematically analyze each variable, do store elimination and store-to-load forwarding at the level of the entire procedure (kernel).</a:t>
            </a:r>
          </a:p>
          <a:p>
            <a:r>
              <a:rPr lang="en-US" altLang="zh-CN" dirty="0" smtClean="0"/>
              <a:t>LLVM uses a control-flow graph to analyze.</a:t>
            </a:r>
          </a:p>
          <a:p>
            <a:r>
              <a:rPr lang="en-US" altLang="zh-CN" dirty="0" smtClean="0"/>
              <a:t>We use a </a:t>
            </a:r>
            <a:r>
              <a:rPr lang="en-US" altLang="zh-CN" u="sng" dirty="0" smtClean="0"/>
              <a:t>state machine</a:t>
            </a:r>
            <a:r>
              <a:rPr lang="en-US" altLang="zh-CN" dirty="0" smtClean="0"/>
              <a:t> for each variable:</a:t>
            </a:r>
          </a:p>
          <a:p>
            <a:pPr lvl="1"/>
            <a:r>
              <a:rPr lang="en-US" altLang="zh-CN" dirty="0" smtClean="0"/>
              <a:t>Is it loaded/stored? </a:t>
            </a:r>
            <a:r>
              <a:rPr lang="en-US" altLang="zh-CN" dirty="0" smtClean="0">
                <a:solidFill>
                  <a:srgbClr val="0070C0"/>
                </a:solidFill>
              </a:rPr>
              <a:t>(State: never/maybe/definitely)</a:t>
            </a:r>
          </a:p>
          <a:p>
            <a:pPr lvl="1"/>
            <a:r>
              <a:rPr lang="en-US" altLang="zh-CN" dirty="0" smtClean="0"/>
              <a:t>What’s the last store? Is it </a:t>
            </a:r>
            <a:r>
              <a:rPr lang="en-US" altLang="zh-CN" dirty="0" err="1" smtClean="0"/>
              <a:t>forwardable</a:t>
            </a:r>
            <a:r>
              <a:rPr lang="en-US" altLang="zh-CN" dirty="0" smtClean="0"/>
              <a:t>? Is it eliminable?</a:t>
            </a:r>
          </a:p>
          <a:p>
            <a:pPr lvl="1"/>
            <a:endParaRPr lang="en-US" altLang="zh-CN" dirty="0" smtClean="0"/>
          </a:p>
          <a:p>
            <a:r>
              <a:rPr lang="en-US" altLang="zh-CN" dirty="0"/>
              <a:t>When we encounter an if, we “fork” all state machines and merge them after the if</a:t>
            </a:r>
            <a:r>
              <a:rPr lang="en-US" altLang="zh-CN" dirty="0" smtClean="0"/>
              <a:t>.</a:t>
            </a:r>
            <a:endParaRPr lang="en-US" altLang="zh-CN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D8695-FBA2-476F-B475-A32B95042724}" type="slidenum">
              <a:rPr lang="zh-CN" altLang="en-US" smtClean="0"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35520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Constant Folding (by @</a:t>
            </a:r>
            <a:r>
              <a:rPr lang="en-US" altLang="zh-CN" dirty="0" err="1" smtClean="0"/>
              <a:t>archibate</a:t>
            </a:r>
            <a:r>
              <a:rPr lang="en-US" altLang="zh-CN" dirty="0" smtClean="0"/>
              <a:t>)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099243" y="1825625"/>
            <a:ext cx="5254556" cy="4351338"/>
          </a:xfrm>
        </p:spPr>
        <p:txBody>
          <a:bodyPr/>
          <a:lstStyle/>
          <a:p>
            <a:r>
              <a:rPr lang="en-US" altLang="zh-CN" dirty="0" smtClean="0"/>
              <a:t>JIT compilation/evaluation</a:t>
            </a:r>
          </a:p>
          <a:p>
            <a:r>
              <a:rPr lang="en-US" altLang="zh-CN" dirty="0" smtClean="0"/>
              <a:t>Cache </a:t>
            </a:r>
            <a:r>
              <a:rPr lang="en-US" altLang="zh-CN" dirty="0"/>
              <a:t>the kernels with the same </a:t>
            </a:r>
            <a:r>
              <a:rPr lang="en-US" altLang="zh-CN" dirty="0" smtClean="0"/>
              <a:t>operator </a:t>
            </a:r>
            <a:r>
              <a:rPr lang="en-US" altLang="zh-CN" dirty="0"/>
              <a:t>and operand data </a:t>
            </a:r>
            <a:r>
              <a:rPr lang="en-US" altLang="zh-CN" dirty="0" smtClean="0"/>
              <a:t>type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D8695-FBA2-476F-B475-A32B95042724}" type="slidenum">
              <a:rPr lang="zh-CN" altLang="en-US" smtClean="0"/>
              <a:t>11</a:t>
            </a:fld>
            <a:endParaRPr lang="zh-CN" altLang="en-US"/>
          </a:p>
        </p:txBody>
      </p:sp>
      <p:pic>
        <p:nvPicPr>
          <p:cNvPr id="1026" name="Picture 2" descr="Screenshot from 2020-05-09 14-31-0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957" y="1515591"/>
            <a:ext cx="4562475" cy="13430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9543" y="2858617"/>
            <a:ext cx="3275302" cy="3654008"/>
          </a:xfrm>
          <a:prstGeom prst="rect">
            <a:avLst/>
          </a:prstGeom>
        </p:spPr>
      </p:pic>
      <p:sp>
        <p:nvSpPr>
          <p:cNvPr id="7" name="右箭头 6"/>
          <p:cNvSpPr/>
          <p:nvPr/>
        </p:nvSpPr>
        <p:spPr>
          <a:xfrm>
            <a:off x="5173543" y="4196542"/>
            <a:ext cx="1050587" cy="773068"/>
          </a:xfrm>
          <a:prstGeom prst="rightArrow">
            <a:avLst>
              <a:gd name="adj1" fmla="val 39933"/>
              <a:gd name="adj2" fmla="val 50000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文本框 7"/>
          <p:cNvSpPr txBox="1"/>
          <p:nvPr/>
        </p:nvSpPr>
        <p:spPr>
          <a:xfrm>
            <a:off x="6349018" y="4106023"/>
            <a:ext cx="389420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/>
              <a:t>$1 = </a:t>
            </a:r>
            <a:r>
              <a:rPr lang="en-US" altLang="zh-CN" sz="2800" dirty="0" err="1"/>
              <a:t>const</a:t>
            </a:r>
            <a:r>
              <a:rPr lang="en-US" altLang="zh-CN" sz="2800" dirty="0"/>
              <a:t> [3.1415904]</a:t>
            </a:r>
          </a:p>
          <a:p>
            <a:r>
              <a:rPr lang="en-US" altLang="zh-CN" sz="2800" dirty="0" smtClean="0"/>
              <a:t>$</a:t>
            </a:r>
            <a:r>
              <a:rPr lang="en-US" altLang="zh-CN" sz="2800" dirty="0"/>
              <a:t>2 : kernel return $1</a:t>
            </a:r>
            <a:endParaRPr lang="en-US" altLang="zh-CN" sz="2800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85802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Verification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1" y="1825625"/>
            <a:ext cx="5267036" cy="4351338"/>
          </a:xfrm>
        </p:spPr>
        <p:txBody>
          <a:bodyPr/>
          <a:lstStyle/>
          <a:p>
            <a:r>
              <a:rPr lang="en-US" altLang="zh-CN" dirty="0" smtClean="0"/>
              <a:t>It is extremely easy to generate malformed IRs when writing optimizations</a:t>
            </a:r>
          </a:p>
          <a:p>
            <a:r>
              <a:rPr lang="en-US" altLang="zh-CN" dirty="0" smtClean="0"/>
              <a:t>Verify that the IR is well-formed</a:t>
            </a:r>
          </a:p>
          <a:p>
            <a:r>
              <a:rPr lang="en-US" altLang="zh-CN" dirty="0" smtClean="0"/>
              <a:t>Found a bug that has existed since Jan 29!</a:t>
            </a:r>
          </a:p>
          <a:p>
            <a:pPr lvl="1"/>
            <a:r>
              <a:rPr lang="en-US" altLang="zh-CN" dirty="0" smtClean="0"/>
              <a:t>A statement’s </a:t>
            </a:r>
            <a:r>
              <a:rPr lang="en-US" altLang="zh-CN" sz="2000" dirty="0" smtClean="0">
                <a:latin typeface="Consolas" panose="020B0609020204030204" pitchFamily="49" charset="0"/>
              </a:rPr>
              <a:t>parent</a:t>
            </a:r>
            <a:r>
              <a:rPr lang="en-US" altLang="zh-CN" dirty="0" smtClean="0"/>
              <a:t> should be the block it belongs to, but there are some statements with</a:t>
            </a:r>
            <a:br>
              <a:rPr lang="en-US" altLang="zh-CN" dirty="0" smtClean="0"/>
            </a:br>
            <a:r>
              <a:rPr lang="en-US" altLang="zh-CN" sz="2000" dirty="0" smtClean="0">
                <a:latin typeface="Consolas" panose="020B0609020204030204" pitchFamily="49" charset="0"/>
              </a:rPr>
              <a:t>parent == </a:t>
            </a:r>
            <a:r>
              <a:rPr lang="en-US" altLang="zh-CN" sz="2000" dirty="0" err="1" smtClean="0">
                <a:latin typeface="Consolas" panose="020B0609020204030204" pitchFamily="49" charset="0"/>
              </a:rPr>
              <a:t>nullptr</a:t>
            </a:r>
            <a:r>
              <a:rPr lang="en-US" altLang="zh-CN" dirty="0" smtClean="0"/>
              <a:t>.</a:t>
            </a:r>
            <a:endParaRPr lang="zh-CN" altLang="en-US" dirty="0"/>
          </a:p>
        </p:txBody>
      </p:sp>
      <p:sp>
        <p:nvSpPr>
          <p:cNvPr id="4" name="文本框 3"/>
          <p:cNvSpPr txBox="1"/>
          <p:nvPr/>
        </p:nvSpPr>
        <p:spPr>
          <a:xfrm>
            <a:off x="6474691" y="1825625"/>
            <a:ext cx="4756727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/>
              <a:t>Malformed IR example:</a:t>
            </a:r>
          </a:p>
          <a:p>
            <a:endParaRPr lang="en-US" altLang="zh-CN" sz="2800" dirty="0" smtClean="0"/>
          </a:p>
          <a:p>
            <a:r>
              <a:rPr lang="en-US" altLang="zh-CN" sz="2800" dirty="0" smtClean="0"/>
              <a:t>$1 : if … {</a:t>
            </a:r>
          </a:p>
          <a:p>
            <a:r>
              <a:rPr lang="en-US" altLang="zh-CN" sz="2800" dirty="0"/>
              <a:t> </a:t>
            </a:r>
            <a:r>
              <a:rPr lang="en-US" altLang="zh-CN" sz="2800" dirty="0" smtClean="0"/>
              <a:t> $2 = </a:t>
            </a:r>
            <a:r>
              <a:rPr lang="en-US" altLang="zh-CN" sz="2800" dirty="0" err="1" smtClean="0"/>
              <a:t>alloca</a:t>
            </a:r>
            <a:endParaRPr lang="en-US" altLang="zh-CN" sz="2800" dirty="0" smtClean="0"/>
          </a:p>
          <a:p>
            <a:r>
              <a:rPr lang="en-US" altLang="zh-CN" sz="2800" dirty="0"/>
              <a:t> </a:t>
            </a:r>
            <a:r>
              <a:rPr lang="en-US" altLang="zh-CN" sz="2800" dirty="0" smtClean="0"/>
              <a:t> …</a:t>
            </a:r>
          </a:p>
          <a:p>
            <a:r>
              <a:rPr lang="en-US" altLang="zh-CN" sz="2800" dirty="0" smtClean="0"/>
              <a:t>} else</a:t>
            </a:r>
            <a:r>
              <a:rPr lang="en-US" altLang="zh-CN" sz="2800" dirty="0"/>
              <a:t> </a:t>
            </a:r>
            <a:r>
              <a:rPr lang="en-US" altLang="zh-CN" sz="2800" dirty="0" smtClean="0"/>
              <a:t>{</a:t>
            </a:r>
          </a:p>
          <a:p>
            <a:r>
              <a:rPr lang="en-US" altLang="zh-CN" sz="2800" dirty="0"/>
              <a:t> </a:t>
            </a:r>
            <a:r>
              <a:rPr lang="en-US" altLang="zh-CN" sz="2800" dirty="0" smtClean="0"/>
              <a:t> $3 = local load [$2] </a:t>
            </a:r>
            <a:r>
              <a:rPr lang="en-US" altLang="zh-CN" sz="2800" dirty="0" smtClean="0">
                <a:solidFill>
                  <a:srgbClr val="FF0000"/>
                </a:solidFill>
              </a:rPr>
              <a:t>(illegal)</a:t>
            </a:r>
          </a:p>
          <a:p>
            <a:r>
              <a:rPr lang="en-US" altLang="zh-CN" sz="2800" dirty="0"/>
              <a:t>}</a:t>
            </a:r>
            <a:endParaRPr lang="en-US" altLang="zh-CN" sz="2800" dirty="0" smtClean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D8695-FBA2-476F-B475-A32B95042724}" type="slidenum">
              <a:rPr lang="zh-CN" altLang="en-US" smtClean="0"/>
              <a:t>12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02283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Lots of optimizations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D8695-FBA2-476F-B475-A32B95042724}" type="slidenum">
              <a:rPr lang="zh-CN" altLang="en-US" smtClean="0"/>
              <a:t>13</a:t>
            </a:fld>
            <a:endParaRPr lang="zh-CN" altLang="en-US"/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0996" y="1551251"/>
            <a:ext cx="6790008" cy="49000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8088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Benchmark</a:t>
            </a:r>
            <a:endParaRPr lang="zh-CN" altLang="en-US" dirty="0"/>
          </a:p>
        </p:txBody>
      </p:sp>
      <p:graphicFrame>
        <p:nvGraphicFramePr>
          <p:cNvPr id="7" name="内容占位符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85091782"/>
              </p:ext>
            </p:extLst>
          </p:nvPr>
        </p:nvGraphicFramePr>
        <p:xfrm>
          <a:off x="838200" y="1825625"/>
          <a:ext cx="10515600" cy="22860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05364">
                  <a:extLst>
                    <a:ext uri="{9D8B030D-6E8A-4147-A177-3AD203B41FA5}">
                      <a16:colId xmlns:a16="http://schemas.microsoft.com/office/drawing/2014/main" val="1730208902"/>
                    </a:ext>
                  </a:extLst>
                </a:gridCol>
                <a:gridCol w="2002559">
                  <a:extLst>
                    <a:ext uri="{9D8B030D-6E8A-4147-A177-3AD203B41FA5}">
                      <a16:colId xmlns:a16="http://schemas.microsoft.com/office/drawing/2014/main" val="4085344249"/>
                    </a:ext>
                  </a:extLst>
                </a:gridCol>
                <a:gridCol w="2002559">
                  <a:extLst>
                    <a:ext uri="{9D8B030D-6E8A-4147-A177-3AD203B41FA5}">
                      <a16:colId xmlns:a16="http://schemas.microsoft.com/office/drawing/2014/main" val="4196007758"/>
                    </a:ext>
                  </a:extLst>
                </a:gridCol>
                <a:gridCol w="2002559">
                  <a:extLst>
                    <a:ext uri="{9D8B030D-6E8A-4147-A177-3AD203B41FA5}">
                      <a16:colId xmlns:a16="http://schemas.microsoft.com/office/drawing/2014/main" val="110960169"/>
                    </a:ext>
                  </a:extLst>
                </a:gridCol>
                <a:gridCol w="2002559">
                  <a:extLst>
                    <a:ext uri="{9D8B030D-6E8A-4147-A177-3AD203B41FA5}">
                      <a16:colId xmlns:a16="http://schemas.microsoft.com/office/drawing/2014/main" val="2748232459"/>
                    </a:ext>
                  </a:extLst>
                </a:gridCol>
              </a:tblGrid>
              <a:tr h="185420">
                <a:tc rowSpan="2">
                  <a:txBody>
                    <a:bodyPr/>
                    <a:lstStyle/>
                    <a:p>
                      <a:r>
                        <a:rPr lang="en-US" altLang="zh-CN" sz="2400" dirty="0" smtClean="0"/>
                        <a:t>Running time</a:t>
                      </a:r>
                      <a:endParaRPr lang="zh-CN" altLang="en-US" sz="2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altLang="zh-CN" sz="2400" dirty="0" smtClean="0"/>
                        <a:t>mpm99</a:t>
                      </a:r>
                      <a:endParaRPr lang="zh-CN" altLang="en-US" sz="2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 sz="2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altLang="zh-CN" sz="2400" dirty="0" smtClean="0"/>
                        <a:t>Cornell box</a:t>
                      </a:r>
                      <a:endParaRPr lang="zh-CN" altLang="en-US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9640247"/>
                  </a:ext>
                </a:extLst>
              </a:tr>
              <a:tr h="185420">
                <a:tc vMerge="1">
                  <a:txBody>
                    <a:bodyPr/>
                    <a:lstStyle/>
                    <a:p>
                      <a:endParaRPr lang="zh-CN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2400" dirty="0" smtClean="0">
                          <a:solidFill>
                            <a:schemeClr val="bg1"/>
                          </a:solidFill>
                        </a:rPr>
                        <a:t>GPU </a:t>
                      </a:r>
                      <a:r>
                        <a:rPr lang="en-US" altLang="zh-CN" sz="1600" dirty="0" smtClean="0">
                          <a:solidFill>
                            <a:schemeClr val="bg1"/>
                          </a:solidFill>
                        </a:rPr>
                        <a:t>(100000 steps)</a:t>
                      </a:r>
                      <a:endParaRPr lang="en-US" altLang="zh-CN" sz="2400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2400" dirty="0" smtClean="0">
                          <a:solidFill>
                            <a:schemeClr val="bg1"/>
                          </a:solidFill>
                        </a:rPr>
                        <a:t>CPU </a:t>
                      </a:r>
                      <a:r>
                        <a:rPr lang="en-US" altLang="zh-CN" sz="1600" dirty="0" smtClean="0">
                          <a:solidFill>
                            <a:schemeClr val="bg1"/>
                          </a:solidFill>
                        </a:rPr>
                        <a:t>(10000 steps)</a:t>
                      </a:r>
                      <a:endParaRPr lang="zh-CN" alt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2400" dirty="0" smtClean="0">
                          <a:solidFill>
                            <a:schemeClr val="bg1"/>
                          </a:solidFill>
                        </a:rPr>
                        <a:t>GPU </a:t>
                      </a:r>
                      <a:r>
                        <a:rPr lang="en-US" altLang="zh-CN" sz="1600" dirty="0" smtClean="0">
                          <a:solidFill>
                            <a:schemeClr val="bg1"/>
                          </a:solidFill>
                        </a:rPr>
                        <a:t>(1000 steps)</a:t>
                      </a:r>
                      <a:endParaRPr lang="zh-CN" altLang="en-US" sz="1600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2400" dirty="0" smtClean="0">
                          <a:solidFill>
                            <a:schemeClr val="bg1"/>
                          </a:solidFill>
                        </a:rPr>
                        <a:t>CPU </a:t>
                      </a:r>
                      <a:r>
                        <a:rPr lang="en-US" altLang="zh-CN" sz="1600" dirty="0" smtClean="0">
                          <a:solidFill>
                            <a:schemeClr val="bg1"/>
                          </a:solidFill>
                        </a:rPr>
                        <a:t>(100</a:t>
                      </a:r>
                      <a:r>
                        <a:rPr lang="en-US" altLang="zh-CN" sz="1600" baseline="0" dirty="0" smtClean="0">
                          <a:solidFill>
                            <a:schemeClr val="bg1"/>
                          </a:solidFill>
                        </a:rPr>
                        <a:t> steps)</a:t>
                      </a:r>
                      <a:endParaRPr lang="zh-CN" altLang="en-US" sz="1600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5B9B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8728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z="2400" dirty="0" smtClean="0"/>
                        <a:t>Optimization off:</a:t>
                      </a:r>
                      <a:endParaRPr lang="zh-CN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2400" dirty="0" smtClean="0"/>
                        <a:t>20.19s</a:t>
                      </a:r>
                      <a:endParaRPr lang="zh-CN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2400" b="0" dirty="0" smtClean="0"/>
                        <a:t>48.50s</a:t>
                      </a:r>
                      <a:endParaRPr lang="zh-CN" altLang="en-US" sz="2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2400" dirty="0" smtClean="0"/>
                        <a:t>111.75s</a:t>
                      </a:r>
                      <a:endParaRPr lang="zh-CN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2400" dirty="0" smtClean="0"/>
                        <a:t>101.76s</a:t>
                      </a:r>
                      <a:endParaRPr lang="zh-CN" alt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31042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z="2400" smtClean="0"/>
                        <a:t>Optimization on:</a:t>
                      </a:r>
                      <a:endParaRPr lang="zh-CN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2400" b="1" dirty="0" smtClean="0"/>
                        <a:t>12.33s</a:t>
                      </a:r>
                      <a:endParaRPr lang="zh-CN" alt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2400" b="1" dirty="0" smtClean="0"/>
                        <a:t>48.18s</a:t>
                      </a:r>
                      <a:endParaRPr lang="zh-CN" alt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2400" b="1" dirty="0" smtClean="0"/>
                        <a:t>111.51s</a:t>
                      </a:r>
                      <a:endParaRPr lang="zh-CN" alt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2400" b="1" dirty="0" smtClean="0"/>
                        <a:t>100.13s</a:t>
                      </a:r>
                      <a:endParaRPr lang="zh-CN" altLang="en-US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73749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z="2400" smtClean="0"/>
                        <a:t>Improvement:</a:t>
                      </a:r>
                      <a:endParaRPr lang="zh-CN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2400" dirty="0" smtClean="0"/>
                        <a:t>1.64x</a:t>
                      </a:r>
                      <a:endParaRPr lang="zh-CN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2400" dirty="0" smtClean="0"/>
                        <a:t>1.01x</a:t>
                      </a:r>
                      <a:endParaRPr lang="zh-CN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2400" dirty="0" smtClean="0"/>
                        <a:t>1.00x</a:t>
                      </a:r>
                      <a:endParaRPr lang="zh-CN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2400" dirty="0" smtClean="0"/>
                        <a:t>1.02x</a:t>
                      </a:r>
                      <a:endParaRPr lang="zh-CN" alt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5018146"/>
                  </a:ext>
                </a:extLst>
              </a:tr>
            </a:tbl>
          </a:graphicData>
        </a:graphic>
      </p:graphicFrame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D8695-FBA2-476F-B475-A32B95042724}" type="slidenum">
              <a:rPr lang="zh-CN" altLang="en-US" smtClean="0"/>
              <a:t>14</a:t>
            </a:fld>
            <a:endParaRPr lang="zh-CN" altLang="en-US"/>
          </a:p>
        </p:txBody>
      </p:sp>
      <p:sp>
        <p:nvSpPr>
          <p:cNvPr id="9" name="内容占位符 2"/>
          <p:cNvSpPr txBox="1">
            <a:spLocks/>
          </p:cNvSpPr>
          <p:nvPr/>
        </p:nvSpPr>
        <p:spPr>
          <a:xfrm>
            <a:off x="838200" y="4737369"/>
            <a:ext cx="10515600" cy="143959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dirty="0" smtClean="0"/>
              <a:t>Significant improvement of mpm99 on CUDA (1.64x)</a:t>
            </a:r>
            <a:endParaRPr lang="zh-CN" altLang="en-US" dirty="0"/>
          </a:p>
        </p:txBody>
      </p:sp>
      <p:sp>
        <p:nvSpPr>
          <p:cNvPr id="3" name="文本框 2"/>
          <p:cNvSpPr txBox="1"/>
          <p:nvPr/>
        </p:nvSpPr>
        <p:spPr>
          <a:xfrm>
            <a:off x="1034473" y="6356350"/>
            <a:ext cx="34636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 smtClean="0"/>
              <a:t>Tested at commit 65c151a0 on May 15, 2020.</a:t>
            </a:r>
            <a:endParaRPr lang="zh-CN" altLang="en-US" sz="1400" dirty="0"/>
          </a:p>
        </p:txBody>
      </p:sp>
    </p:spTree>
    <p:extLst>
      <p:ext uri="{BB962C8B-B14F-4D97-AF65-F5344CB8AC3E}">
        <p14:creationId xmlns:p14="http://schemas.microsoft.com/office/powerpoint/2010/main" val="1419813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14926"/>
            <a:ext cx="10515600" cy="1325563"/>
          </a:xfrm>
        </p:spPr>
        <p:txBody>
          <a:bodyPr/>
          <a:lstStyle/>
          <a:p>
            <a:r>
              <a:rPr lang="en-US" altLang="zh-CN" dirty="0" smtClean="0"/>
              <a:t>Benchmark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531156" y="1825625"/>
            <a:ext cx="2822643" cy="4351338"/>
          </a:xfrm>
        </p:spPr>
        <p:txBody>
          <a:bodyPr/>
          <a:lstStyle/>
          <a:p>
            <a:r>
              <a:rPr lang="en-US" altLang="zh-CN" dirty="0" smtClean="0"/>
              <a:t>18.7% shorter code on average of 298 unit tests</a:t>
            </a: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D8695-FBA2-476F-B475-A32B95042724}" type="slidenum">
              <a:rPr lang="zh-CN" altLang="en-US" smtClean="0"/>
              <a:t>15</a:t>
            </a:fld>
            <a:endParaRPr lang="zh-CN" altLang="en-US"/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984" y="1013546"/>
            <a:ext cx="8229616" cy="54589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194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Without constant folding?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5299574"/>
            <a:ext cx="10515600" cy="1421901"/>
          </a:xfrm>
        </p:spPr>
        <p:txBody>
          <a:bodyPr>
            <a:normAutofit/>
          </a:bodyPr>
          <a:lstStyle/>
          <a:p>
            <a:r>
              <a:rPr lang="en-US" altLang="zh-CN" dirty="0" smtClean="0"/>
              <a:t>After removing constant folding, 18.7% -&gt; 17.1% shorter code on average of 298 unit tests</a:t>
            </a:r>
          </a:p>
          <a:p>
            <a:r>
              <a:rPr lang="en-US" altLang="zh-CN" dirty="0" smtClean="0"/>
              <a:t>Only 54/298 unit tests are affected by constant folding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D8695-FBA2-476F-B475-A32B95042724}" type="slidenum">
              <a:rPr lang="zh-CN" altLang="en-US" smtClean="0"/>
              <a:t>16</a:t>
            </a:fld>
            <a:endParaRPr lang="zh-CN" altLang="en-US"/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269" y="1478290"/>
            <a:ext cx="5760731" cy="3821285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1478289"/>
            <a:ext cx="5760731" cy="38212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7061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Without </a:t>
            </a:r>
            <a:r>
              <a:rPr lang="en-US" altLang="zh-CN" dirty="0"/>
              <a:t>store elimination &amp; forwarding?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5299574"/>
            <a:ext cx="10515600" cy="1421901"/>
          </a:xfrm>
        </p:spPr>
        <p:txBody>
          <a:bodyPr>
            <a:normAutofit/>
          </a:bodyPr>
          <a:lstStyle/>
          <a:p>
            <a:r>
              <a:rPr lang="en-US" altLang="zh-CN" dirty="0" smtClean="0"/>
              <a:t>After removing </a:t>
            </a:r>
            <a:r>
              <a:rPr lang="en-US" altLang="zh-CN" dirty="0"/>
              <a:t>store elimination &amp; forwarding, </a:t>
            </a:r>
            <a:r>
              <a:rPr lang="en-US" altLang="zh-CN" dirty="0" smtClean="0"/>
              <a:t>18.7% -&gt; 17.1% shorter code on average of 298 unit tests</a:t>
            </a:r>
          </a:p>
          <a:p>
            <a:r>
              <a:rPr lang="en-US" altLang="zh-CN" dirty="0" smtClean="0"/>
              <a:t>Only 48/298 unit tests are affected by </a:t>
            </a:r>
            <a:r>
              <a:rPr lang="en-US" altLang="zh-CN" dirty="0"/>
              <a:t>store elimination &amp; forwarding</a:t>
            </a:r>
            <a:endParaRPr lang="en-US" altLang="zh-CN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D8695-FBA2-476F-B475-A32B95042724}" type="slidenum">
              <a:rPr lang="zh-CN" altLang="en-US" smtClean="0"/>
              <a:t>17</a:t>
            </a:fld>
            <a:endParaRPr lang="zh-CN" altLang="en-US" dirty="0"/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269" y="1478290"/>
            <a:ext cx="5760731" cy="3821285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1478290"/>
            <a:ext cx="5760731" cy="38212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9825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Which pass optimizes the most statements?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5416309"/>
            <a:ext cx="10515600" cy="1113166"/>
          </a:xfrm>
        </p:spPr>
        <p:txBody>
          <a:bodyPr>
            <a:normAutofit/>
          </a:bodyPr>
          <a:lstStyle/>
          <a:p>
            <a:r>
              <a:rPr lang="en-US" altLang="zh-CN" dirty="0"/>
              <a:t>Algebraic simplification!</a:t>
            </a:r>
            <a:endParaRPr lang="zh-CN" altLang="en-US" dirty="0"/>
          </a:p>
          <a:p>
            <a:r>
              <a:rPr lang="en-US" altLang="zh-CN" dirty="0" smtClean="0"/>
              <a:t>177/298 unit tests are affected by algebraic simplification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D8695-FBA2-476F-B475-A32B95042724}" type="slidenum">
              <a:rPr lang="zh-CN" altLang="en-US" smtClean="0"/>
              <a:t>18</a:t>
            </a:fld>
            <a:endParaRPr lang="zh-CN" altLang="en-US" dirty="0"/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269" y="1478290"/>
            <a:ext cx="5760731" cy="3821285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1478290"/>
            <a:ext cx="5760731" cy="38212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3019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Algebraic simplification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a + 0 -&gt; a</a:t>
            </a:r>
          </a:p>
          <a:p>
            <a:r>
              <a:rPr lang="en-US" altLang="zh-CN" dirty="0" smtClean="0"/>
              <a:t>a – 0 -&gt; a</a:t>
            </a:r>
          </a:p>
          <a:p>
            <a:r>
              <a:rPr lang="en-US" altLang="zh-CN" dirty="0" smtClean="0"/>
              <a:t>a * 1 -&gt; a</a:t>
            </a:r>
          </a:p>
          <a:p>
            <a:r>
              <a:rPr lang="en-US" altLang="zh-CN" dirty="0" smtClean="0"/>
              <a:t>a / 1 -&gt; a</a:t>
            </a:r>
          </a:p>
          <a:p>
            <a:r>
              <a:rPr lang="en-US" altLang="zh-CN" dirty="0" smtClean="0"/>
              <a:t>a * 0 -&gt; 0</a:t>
            </a:r>
          </a:p>
          <a:p>
            <a:r>
              <a:rPr lang="en-US" altLang="zh-CN" dirty="0" smtClean="0"/>
              <a:t>a </a:t>
            </a:r>
            <a:r>
              <a:rPr lang="en-US" altLang="zh-CN" i="1" dirty="0" smtClean="0"/>
              <a:t>and</a:t>
            </a:r>
            <a:r>
              <a:rPr lang="en-US" altLang="zh-CN" dirty="0" smtClean="0"/>
              <a:t> -1 -&gt; a</a:t>
            </a:r>
          </a:p>
          <a:p>
            <a:r>
              <a:rPr lang="en-US" altLang="zh-CN" dirty="0" smtClean="0"/>
              <a:t>a </a:t>
            </a:r>
            <a:r>
              <a:rPr lang="en-US" altLang="zh-CN" i="1" dirty="0" smtClean="0"/>
              <a:t>or</a:t>
            </a:r>
            <a:r>
              <a:rPr lang="en-US" altLang="zh-CN" dirty="0" smtClean="0"/>
              <a:t> 0 -&gt; a</a:t>
            </a:r>
          </a:p>
          <a:p>
            <a:r>
              <a:rPr lang="en-US" altLang="zh-CN" dirty="0" smtClean="0"/>
              <a:t>a </a:t>
            </a:r>
            <a:r>
              <a:rPr lang="en-US" altLang="zh-CN" i="1" dirty="0" err="1" smtClean="0"/>
              <a:t>xor</a:t>
            </a:r>
            <a:r>
              <a:rPr lang="en-US" altLang="zh-CN" dirty="0" smtClean="0"/>
              <a:t> 0 -&gt; a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D8695-FBA2-476F-B475-A32B95042724}" type="slidenum">
              <a:rPr lang="zh-CN" altLang="en-US" smtClean="0"/>
              <a:t>19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75902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Motivation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sz="3200" dirty="0" smtClean="0"/>
              <a:t>Why optimize </a:t>
            </a:r>
            <a:r>
              <a:rPr lang="en-US" altLang="zh-CN" sz="3200" dirty="0" err="1" smtClean="0"/>
              <a:t>Taichi</a:t>
            </a:r>
            <a:r>
              <a:rPr lang="en-US" altLang="zh-CN" sz="3200" dirty="0" smtClean="0"/>
              <a:t> IR? </a:t>
            </a:r>
            <a:r>
              <a:rPr lang="en-US" altLang="zh-CN" sz="3200" dirty="0"/>
              <a:t>Can't </a:t>
            </a:r>
            <a:r>
              <a:rPr lang="en-US" altLang="zh-CN" sz="3200" dirty="0" smtClean="0"/>
              <a:t>we leave the job to LLVM?</a:t>
            </a:r>
          </a:p>
          <a:p>
            <a:endParaRPr lang="en-US" altLang="zh-CN" sz="3200" dirty="0"/>
          </a:p>
          <a:p>
            <a:pPr marL="971550" lvl="1" indent="-514350">
              <a:buFont typeface="+mj-lt"/>
              <a:buAutoNum type="arabicPeriod"/>
            </a:pPr>
            <a:r>
              <a:rPr lang="en-US" altLang="zh-CN" sz="2800" dirty="0" smtClean="0"/>
              <a:t>Higher optimization quality: LLVM </a:t>
            </a:r>
            <a:r>
              <a:rPr lang="en-US" altLang="zh-CN" sz="2800" dirty="0"/>
              <a:t>doesn't have the same level of knowledge as we </a:t>
            </a:r>
            <a:r>
              <a:rPr lang="en-US" altLang="zh-CN" sz="2800" dirty="0" smtClean="0"/>
              <a:t>do.</a:t>
            </a:r>
            <a:endParaRPr lang="en-US" altLang="zh-CN" sz="3200" dirty="0"/>
          </a:p>
          <a:p>
            <a:pPr marL="971550" lvl="1" indent="-514350">
              <a:buFont typeface="+mj-lt"/>
              <a:buAutoNum type="arabicPeriod"/>
            </a:pPr>
            <a:r>
              <a:rPr lang="en-US" altLang="zh-CN" sz="2800" dirty="0" smtClean="0"/>
              <a:t>Fewer instruction to LLVM: improve LLVM compilation speed.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D8695-FBA2-476F-B475-A32B95042724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59257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Conclusion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Simple optimizations may be more useful than we thought</a:t>
            </a:r>
          </a:p>
          <a:p>
            <a:r>
              <a:rPr lang="en-US" altLang="zh-CN" dirty="0" smtClean="0"/>
              <a:t>Optimization effects may differ dramatically on CPU/GPU and on different programs</a:t>
            </a:r>
          </a:p>
          <a:p>
            <a:r>
              <a:rPr lang="en-US" altLang="zh-CN" dirty="0" smtClean="0"/>
              <a:t>Global optimizations are better than only local optimizations</a:t>
            </a:r>
          </a:p>
          <a:p>
            <a:r>
              <a:rPr lang="en-US" altLang="zh-CN" dirty="0" smtClean="0"/>
              <a:t>More optimization opportunities at </a:t>
            </a:r>
            <a:r>
              <a:rPr lang="en-US" altLang="zh-CN" dirty="0" err="1" smtClean="0"/>
              <a:t>interprocedural</a:t>
            </a:r>
            <a:r>
              <a:rPr lang="en-US" altLang="zh-CN" dirty="0" smtClean="0"/>
              <a:t> scope?</a:t>
            </a:r>
            <a:endParaRPr lang="en-US" altLang="zh-CN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D8695-FBA2-476F-B475-A32B95042724}" type="slidenum">
              <a:rPr lang="zh-CN" altLang="en-US" smtClean="0"/>
              <a:t>20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65089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altLang="zh-CN" dirty="0" smtClean="0"/>
          </a:p>
          <a:p>
            <a:endParaRPr lang="en-US" altLang="zh-CN" dirty="0"/>
          </a:p>
          <a:p>
            <a:pPr marL="0" indent="0">
              <a:buNone/>
            </a:pPr>
            <a:endParaRPr lang="en-US" altLang="zh-CN" dirty="0" smtClean="0"/>
          </a:p>
          <a:p>
            <a:r>
              <a:rPr lang="en-US" altLang="zh-CN" dirty="0" smtClean="0"/>
              <a:t>We know </a:t>
            </a:r>
            <a:r>
              <a:rPr lang="en-US" altLang="zh-CN" sz="2400" dirty="0" err="1" smtClean="0">
                <a:solidFill>
                  <a:srgbClr val="0070C0"/>
                </a:solidFill>
                <a:latin typeface="Consolas" panose="020B0609020204030204" pitchFamily="49" charset="0"/>
              </a:rPr>
              <a:t>val</a:t>
            </a:r>
            <a:r>
              <a:rPr lang="en-US" altLang="zh-CN" sz="2400" dirty="0" smtClean="0">
                <a:solidFill>
                  <a:srgbClr val="0070C0"/>
                </a:solidFill>
                <a:latin typeface="Consolas" panose="020B0609020204030204" pitchFamily="49" charset="0"/>
              </a:rPr>
              <a:t>[0, a] is not </a:t>
            </a:r>
            <a:r>
              <a:rPr lang="en-US" altLang="zh-CN" sz="2400" dirty="0" err="1" smtClean="0">
                <a:solidFill>
                  <a:srgbClr val="0070C0"/>
                </a:solidFill>
                <a:latin typeface="Consolas" panose="020B0609020204030204" pitchFamily="49" charset="0"/>
              </a:rPr>
              <a:t>val</a:t>
            </a:r>
            <a:r>
              <a:rPr lang="en-US" altLang="zh-CN" sz="2400" dirty="0" smtClean="0">
                <a:solidFill>
                  <a:srgbClr val="0070C0"/>
                </a:solidFill>
                <a:latin typeface="Consolas" panose="020B0609020204030204" pitchFamily="49" charset="0"/>
              </a:rPr>
              <a:t>[1, b]</a:t>
            </a:r>
            <a:r>
              <a:rPr lang="en-US" altLang="zh-CN" dirty="0" smtClean="0"/>
              <a:t>,</a:t>
            </a:r>
            <a:br>
              <a:rPr lang="en-US" altLang="zh-CN" dirty="0" smtClean="0"/>
            </a:br>
            <a:r>
              <a:rPr lang="en-US" altLang="zh-CN" dirty="0" smtClean="0"/>
              <a:t>so the value to print must be 1.</a:t>
            </a:r>
          </a:p>
          <a:p>
            <a:endParaRPr lang="en-US" altLang="zh-CN" dirty="0"/>
          </a:p>
          <a:p>
            <a:r>
              <a:rPr lang="en-US" altLang="zh-CN" dirty="0" smtClean="0"/>
              <a:t>However, LLVM doesn’t know</a:t>
            </a:r>
            <a:br>
              <a:rPr lang="en-US" altLang="zh-CN" dirty="0" smtClean="0"/>
            </a:br>
            <a:r>
              <a:rPr lang="en-US" altLang="zh-CN" sz="2400" dirty="0" err="1" smtClean="0">
                <a:solidFill>
                  <a:srgbClr val="0070C0"/>
                </a:solidFill>
                <a:latin typeface="Consolas" panose="020B0609020204030204" pitchFamily="49" charset="0"/>
              </a:rPr>
              <a:t>val</a:t>
            </a:r>
            <a:r>
              <a:rPr lang="en-US" altLang="zh-CN" sz="2400" dirty="0" smtClean="0">
                <a:solidFill>
                  <a:srgbClr val="0070C0"/>
                </a:solidFill>
                <a:latin typeface="Consolas" panose="020B0609020204030204" pitchFamily="49" charset="0"/>
              </a:rPr>
              <a:t>[0 * 8 + a] is not </a:t>
            </a:r>
            <a:r>
              <a:rPr lang="en-US" altLang="zh-CN" sz="2400" dirty="0" err="1" smtClean="0">
                <a:solidFill>
                  <a:srgbClr val="0070C0"/>
                </a:solidFill>
                <a:latin typeface="Consolas" panose="020B0609020204030204" pitchFamily="49" charset="0"/>
              </a:rPr>
              <a:t>val</a:t>
            </a:r>
            <a:r>
              <a:rPr lang="en-US" altLang="zh-CN" sz="2400" dirty="0" smtClean="0">
                <a:solidFill>
                  <a:srgbClr val="0070C0"/>
                </a:solidFill>
                <a:latin typeface="Consolas" panose="020B0609020204030204" pitchFamily="49" charset="0"/>
              </a:rPr>
              <a:t>[1 * 8 + b]</a:t>
            </a:r>
            <a:r>
              <a:rPr lang="en-US" altLang="zh-CN" dirty="0" smtClean="0"/>
              <a:t>.</a:t>
            </a:r>
            <a:endParaRPr lang="zh-CN" altLang="en-US" dirty="0"/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439783"/>
            <a:ext cx="4709568" cy="2636748"/>
          </a:xfrm>
          <a:prstGeom prst="rect">
            <a:avLst/>
          </a:prstGeom>
        </p:spPr>
      </p:pic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D8695-FBA2-476F-B475-A32B95042724}" type="slidenum">
              <a:rPr lang="zh-CN" altLang="en-US" smtClean="0"/>
              <a:t>3</a:t>
            </a:fld>
            <a:endParaRPr lang="zh-CN" altLang="en-US"/>
          </a:p>
        </p:txBody>
      </p:sp>
      <p:sp>
        <p:nvSpPr>
          <p:cNvPr id="5" name="矩形 4"/>
          <p:cNvSpPr/>
          <p:nvPr/>
        </p:nvSpPr>
        <p:spPr>
          <a:xfrm>
            <a:off x="2240602" y="2739992"/>
            <a:ext cx="1251628" cy="307355"/>
          </a:xfrm>
          <a:prstGeom prst="rect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矩形 5"/>
          <p:cNvSpPr/>
          <p:nvPr/>
        </p:nvSpPr>
        <p:spPr>
          <a:xfrm>
            <a:off x="1420236" y="1968919"/>
            <a:ext cx="1251628" cy="278171"/>
          </a:xfrm>
          <a:prstGeom prst="rect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矩形 7"/>
          <p:cNvSpPr/>
          <p:nvPr/>
        </p:nvSpPr>
        <p:spPr>
          <a:xfrm>
            <a:off x="1420236" y="2333986"/>
            <a:ext cx="1251628" cy="348294"/>
          </a:xfrm>
          <a:prstGeom prst="rect">
            <a:avLst/>
          </a:prstGeom>
          <a:noFill/>
          <a:ln w="317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7467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What optimizations do we have now?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sz="3600" dirty="0" smtClean="0"/>
              <a:t>We only have </a:t>
            </a:r>
            <a:r>
              <a:rPr lang="en-US" altLang="zh-CN" sz="3600" u="sng" dirty="0" smtClean="0"/>
              <a:t>local optimizations</a:t>
            </a:r>
            <a:r>
              <a:rPr lang="en-US" altLang="zh-CN" sz="3600" smtClean="0"/>
              <a:t>: optimizations </a:t>
            </a:r>
            <a:r>
              <a:rPr lang="en-US" altLang="zh-CN" sz="3600" dirty="0" smtClean="0"/>
              <a:t>within a </a:t>
            </a:r>
            <a:r>
              <a:rPr lang="en-US" altLang="zh-CN" sz="3600" u="sng" dirty="0" smtClean="0"/>
              <a:t>basic block</a:t>
            </a:r>
            <a:r>
              <a:rPr lang="en-US" altLang="zh-CN" sz="3600" dirty="0" smtClean="0"/>
              <a:t>.</a:t>
            </a:r>
          </a:p>
          <a:p>
            <a:endParaRPr lang="en-US" altLang="zh-CN" sz="3600" dirty="0"/>
          </a:p>
          <a:p>
            <a:r>
              <a:rPr lang="en-US" altLang="zh-CN" sz="3600" dirty="0" smtClean="0"/>
              <a:t>Basic block: straight-line sequence of statements</a:t>
            </a:r>
          </a:p>
          <a:p>
            <a:pPr lvl="1"/>
            <a:r>
              <a:rPr lang="en-US" altLang="zh-CN" sz="3200" dirty="0" smtClean="0"/>
              <a:t>no control flow into or out of middle of sequence</a:t>
            </a:r>
            <a:endParaRPr lang="zh-CN" altLang="en-US" sz="320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D8695-FBA2-476F-B475-A32B95042724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14920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Limitations of </a:t>
            </a:r>
            <a:r>
              <a:rPr lang="en-US" altLang="zh-CN" dirty="0" smtClean="0"/>
              <a:t>current optimizations</a:t>
            </a:r>
            <a:endParaRPr lang="zh-CN" altLang="en-US" dirty="0"/>
          </a:p>
        </p:txBody>
      </p:sp>
      <p:sp>
        <p:nvSpPr>
          <p:cNvPr id="4" name="文本框 3"/>
          <p:cNvSpPr txBox="1"/>
          <p:nvPr/>
        </p:nvSpPr>
        <p:spPr>
          <a:xfrm>
            <a:off x="385862" y="1845080"/>
            <a:ext cx="5710138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/>
              <a:t>$1 = </a:t>
            </a:r>
            <a:r>
              <a:rPr lang="en-US" altLang="zh-CN" sz="2800" dirty="0" err="1" smtClean="0"/>
              <a:t>alloca</a:t>
            </a:r>
            <a:r>
              <a:rPr lang="en-US" altLang="zh-CN" sz="2800" dirty="0" smtClean="0"/>
              <a:t> (local temporary variable)</a:t>
            </a:r>
          </a:p>
          <a:p>
            <a:r>
              <a:rPr lang="en-US" altLang="zh-CN" sz="2800" dirty="0" smtClean="0"/>
              <a:t>$2 = </a:t>
            </a:r>
            <a:r>
              <a:rPr lang="en-US" altLang="zh-CN" sz="2800" dirty="0" err="1" smtClean="0"/>
              <a:t>const</a:t>
            </a:r>
            <a:r>
              <a:rPr lang="en-US" altLang="zh-CN" sz="2800" dirty="0" smtClean="0"/>
              <a:t> [10]</a:t>
            </a:r>
          </a:p>
          <a:p>
            <a:r>
              <a:rPr lang="en-US" altLang="zh-CN" sz="2800" dirty="0" smtClean="0"/>
              <a:t>$3 : local store [$1 &lt;- $2]</a:t>
            </a:r>
          </a:p>
          <a:p>
            <a:r>
              <a:rPr lang="en-US" altLang="zh-CN" sz="2800" dirty="0" smtClean="0"/>
              <a:t>$4 : if … {</a:t>
            </a:r>
          </a:p>
          <a:p>
            <a:r>
              <a:rPr lang="en-US" altLang="zh-CN" sz="2800" dirty="0"/>
              <a:t> </a:t>
            </a:r>
            <a:r>
              <a:rPr lang="en-US" altLang="zh-CN" sz="2800" dirty="0" smtClean="0"/>
              <a:t> $5 = local load [$1]</a:t>
            </a:r>
          </a:p>
          <a:p>
            <a:r>
              <a:rPr lang="en-US" altLang="zh-CN" sz="2800" dirty="0"/>
              <a:t> </a:t>
            </a:r>
            <a:r>
              <a:rPr lang="en-US" altLang="zh-CN" sz="2800" dirty="0" smtClean="0"/>
              <a:t> $6 = $5 + …</a:t>
            </a:r>
          </a:p>
          <a:p>
            <a:r>
              <a:rPr lang="en-US" altLang="zh-CN" sz="2800" dirty="0" smtClean="0"/>
              <a:t>}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1579528" y="5538902"/>
            <a:ext cx="9032943" cy="954107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sz="2800" dirty="0" smtClean="0"/>
              <a:t>We need </a:t>
            </a:r>
            <a:r>
              <a:rPr lang="en-US" altLang="zh-CN" sz="2800" b="1" dirty="0" smtClean="0"/>
              <a:t>global</a:t>
            </a:r>
            <a:r>
              <a:rPr lang="en-US" altLang="zh-CN" sz="2800" dirty="0" smtClean="0"/>
              <a:t> store-to-load forwarding!</a:t>
            </a:r>
          </a:p>
          <a:p>
            <a:r>
              <a:rPr lang="en-US" altLang="zh-CN" sz="2800" dirty="0" smtClean="0"/>
              <a:t>Global: look at the entire procedure instead of a basic block.</a:t>
            </a:r>
            <a:endParaRPr lang="zh-CN" altLang="en-US" sz="2800" dirty="0"/>
          </a:p>
        </p:txBody>
      </p:sp>
      <p:sp>
        <p:nvSpPr>
          <p:cNvPr id="8" name="文本框 7"/>
          <p:cNvSpPr txBox="1"/>
          <p:nvPr/>
        </p:nvSpPr>
        <p:spPr>
          <a:xfrm>
            <a:off x="6096000" y="1845080"/>
            <a:ext cx="571013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/>
              <a:t>$1 = </a:t>
            </a:r>
            <a:r>
              <a:rPr lang="en-US" altLang="zh-CN" sz="2800" dirty="0" err="1"/>
              <a:t>alloca</a:t>
            </a:r>
            <a:r>
              <a:rPr lang="en-US" altLang="zh-CN" sz="2800" dirty="0"/>
              <a:t> (local temporary variable)</a:t>
            </a:r>
          </a:p>
          <a:p>
            <a:r>
              <a:rPr lang="en-US" altLang="zh-CN" sz="2800" dirty="0"/>
              <a:t>$2 = </a:t>
            </a:r>
            <a:r>
              <a:rPr lang="en-US" altLang="zh-CN" sz="2800" dirty="0" err="1"/>
              <a:t>const</a:t>
            </a:r>
            <a:r>
              <a:rPr lang="en-US" altLang="zh-CN" sz="2800" dirty="0"/>
              <a:t> [10]</a:t>
            </a:r>
          </a:p>
          <a:p>
            <a:r>
              <a:rPr lang="en-US" altLang="zh-CN" sz="2800" dirty="0"/>
              <a:t>$3 : local store [$1 &lt;- $2]</a:t>
            </a:r>
          </a:p>
          <a:p>
            <a:r>
              <a:rPr lang="en-US" altLang="zh-CN" sz="2800" dirty="0"/>
              <a:t>$4 : if … </a:t>
            </a:r>
            <a:r>
              <a:rPr lang="en-US" altLang="zh-CN" sz="2800" dirty="0" smtClean="0"/>
              <a:t>{</a:t>
            </a:r>
          </a:p>
          <a:p>
            <a:r>
              <a:rPr lang="en-US" altLang="zh-CN" sz="2800" dirty="0"/>
              <a:t> </a:t>
            </a:r>
            <a:r>
              <a:rPr lang="en-US" altLang="zh-CN" sz="2800" dirty="0" smtClean="0"/>
              <a:t> $</a:t>
            </a:r>
            <a:r>
              <a:rPr lang="en-US" altLang="zh-CN" sz="2800" dirty="0"/>
              <a:t>6 = </a:t>
            </a:r>
            <a:r>
              <a:rPr lang="en-US" altLang="zh-CN" sz="2800" dirty="0" smtClean="0"/>
              <a:t>$2 </a:t>
            </a:r>
            <a:r>
              <a:rPr lang="en-US" altLang="zh-CN" sz="2800" dirty="0"/>
              <a:t>+ …</a:t>
            </a:r>
          </a:p>
          <a:p>
            <a:r>
              <a:rPr lang="en-US" altLang="zh-CN" sz="2800" dirty="0"/>
              <a:t>}</a:t>
            </a:r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D8695-FBA2-476F-B475-A32B95042724}" type="slidenum">
              <a:rPr lang="zh-CN" altLang="en-US" smtClean="0"/>
              <a:t>5</a:t>
            </a:fld>
            <a:endParaRPr lang="zh-CN" altLang="en-US"/>
          </a:p>
        </p:txBody>
      </p:sp>
      <p:sp>
        <p:nvSpPr>
          <p:cNvPr id="5" name="矩形 4"/>
          <p:cNvSpPr/>
          <p:nvPr/>
        </p:nvSpPr>
        <p:spPr>
          <a:xfrm>
            <a:off x="385862" y="2733965"/>
            <a:ext cx="3770502" cy="466436"/>
          </a:xfrm>
          <a:prstGeom prst="rect">
            <a:avLst/>
          </a:prstGeom>
          <a:noFill/>
          <a:ln w="317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矩形 8"/>
          <p:cNvSpPr/>
          <p:nvPr/>
        </p:nvSpPr>
        <p:spPr>
          <a:xfrm>
            <a:off x="606355" y="3613545"/>
            <a:ext cx="2846964" cy="394251"/>
          </a:xfrm>
          <a:prstGeom prst="rect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矩形 9"/>
          <p:cNvSpPr/>
          <p:nvPr/>
        </p:nvSpPr>
        <p:spPr>
          <a:xfrm>
            <a:off x="6984457" y="3613545"/>
            <a:ext cx="486386" cy="394251"/>
          </a:xfrm>
          <a:prstGeom prst="rect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右箭头 5"/>
          <p:cNvSpPr/>
          <p:nvPr/>
        </p:nvSpPr>
        <p:spPr>
          <a:xfrm>
            <a:off x="4717915" y="2840477"/>
            <a:ext cx="1050587" cy="773068"/>
          </a:xfrm>
          <a:prstGeom prst="rightArrow">
            <a:avLst>
              <a:gd name="adj1" fmla="val 39933"/>
              <a:gd name="adj2" fmla="val 50000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40943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Limitations of </a:t>
            </a:r>
            <a:r>
              <a:rPr lang="en-US" altLang="zh-CN" dirty="0" smtClean="0"/>
              <a:t>current optimizations</a:t>
            </a:r>
            <a:endParaRPr lang="zh-CN" altLang="en-US" dirty="0"/>
          </a:p>
        </p:txBody>
      </p:sp>
      <p:sp>
        <p:nvSpPr>
          <p:cNvPr id="4" name="文本框 3"/>
          <p:cNvSpPr txBox="1"/>
          <p:nvPr/>
        </p:nvSpPr>
        <p:spPr>
          <a:xfrm>
            <a:off x="385862" y="1845080"/>
            <a:ext cx="5710138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/>
              <a:t>$1 = </a:t>
            </a:r>
            <a:r>
              <a:rPr lang="en-US" altLang="zh-CN" sz="2800" dirty="0" err="1"/>
              <a:t>alloca</a:t>
            </a:r>
            <a:r>
              <a:rPr lang="en-US" altLang="zh-CN" sz="2800" dirty="0"/>
              <a:t> (local temporary variable)</a:t>
            </a:r>
          </a:p>
          <a:p>
            <a:r>
              <a:rPr lang="en-US" altLang="zh-CN" sz="2800" dirty="0"/>
              <a:t>$2 = </a:t>
            </a:r>
            <a:r>
              <a:rPr lang="en-US" altLang="zh-CN" sz="2800" dirty="0" err="1"/>
              <a:t>const</a:t>
            </a:r>
            <a:r>
              <a:rPr lang="en-US" altLang="zh-CN" sz="2800" dirty="0"/>
              <a:t> [10]</a:t>
            </a:r>
          </a:p>
          <a:p>
            <a:r>
              <a:rPr lang="en-US" altLang="zh-CN" sz="2800" dirty="0"/>
              <a:t>$3 : local store [$1 &lt;- $2]</a:t>
            </a:r>
          </a:p>
          <a:p>
            <a:r>
              <a:rPr lang="en-US" altLang="zh-CN" sz="2800" dirty="0"/>
              <a:t>$4 : if … {</a:t>
            </a:r>
          </a:p>
          <a:p>
            <a:r>
              <a:rPr lang="en-US" altLang="zh-CN" sz="2800" dirty="0"/>
              <a:t>  (doesn’t modify $1)</a:t>
            </a:r>
          </a:p>
          <a:p>
            <a:r>
              <a:rPr lang="en-US" altLang="zh-CN" sz="2800" dirty="0"/>
              <a:t>}</a:t>
            </a:r>
          </a:p>
          <a:p>
            <a:r>
              <a:rPr lang="en-US" altLang="zh-CN" sz="2800" dirty="0"/>
              <a:t>$5 = local load [$</a:t>
            </a:r>
            <a:r>
              <a:rPr lang="en-US" altLang="zh-CN" sz="2800" dirty="0" smtClean="0"/>
              <a:t>1]</a:t>
            </a:r>
          </a:p>
          <a:p>
            <a:r>
              <a:rPr lang="en-US" altLang="zh-CN" sz="2800" dirty="0" smtClean="0"/>
              <a:t>$6 = $5 + …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1579528" y="5538902"/>
            <a:ext cx="9032943" cy="954107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sz="2800" dirty="0" smtClean="0"/>
              <a:t>We need </a:t>
            </a:r>
            <a:r>
              <a:rPr lang="en-US" altLang="zh-CN" sz="2800" b="1" dirty="0" smtClean="0"/>
              <a:t>global</a:t>
            </a:r>
            <a:r>
              <a:rPr lang="en-US" altLang="zh-CN" sz="2800" dirty="0" smtClean="0"/>
              <a:t> store-to-load forwarding!</a:t>
            </a:r>
          </a:p>
          <a:p>
            <a:r>
              <a:rPr lang="en-US" altLang="zh-CN" sz="2800" dirty="0" smtClean="0"/>
              <a:t>Global: look at the entire procedure instead of a basic block.</a:t>
            </a:r>
            <a:endParaRPr lang="zh-CN" altLang="en-US" sz="2800" dirty="0"/>
          </a:p>
        </p:txBody>
      </p:sp>
      <p:sp>
        <p:nvSpPr>
          <p:cNvPr id="8" name="文本框 7"/>
          <p:cNvSpPr txBox="1"/>
          <p:nvPr/>
        </p:nvSpPr>
        <p:spPr>
          <a:xfrm>
            <a:off x="6096000" y="1845080"/>
            <a:ext cx="5710138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/>
              <a:t>$1 = </a:t>
            </a:r>
            <a:r>
              <a:rPr lang="en-US" altLang="zh-CN" sz="2800" dirty="0" err="1" smtClean="0"/>
              <a:t>alloca</a:t>
            </a:r>
            <a:r>
              <a:rPr lang="en-US" altLang="zh-CN" sz="2800" dirty="0" smtClean="0"/>
              <a:t> (local temporary variable)</a:t>
            </a:r>
          </a:p>
          <a:p>
            <a:r>
              <a:rPr lang="en-US" altLang="zh-CN" sz="2800" dirty="0" smtClean="0"/>
              <a:t>$2 = </a:t>
            </a:r>
            <a:r>
              <a:rPr lang="en-US" altLang="zh-CN" sz="2800" dirty="0" err="1" smtClean="0"/>
              <a:t>const</a:t>
            </a:r>
            <a:r>
              <a:rPr lang="en-US" altLang="zh-CN" sz="2800" dirty="0" smtClean="0"/>
              <a:t> [10]</a:t>
            </a:r>
          </a:p>
          <a:p>
            <a:r>
              <a:rPr lang="en-US" altLang="zh-CN" sz="2800" dirty="0" smtClean="0"/>
              <a:t>$3 : local store [$1 &lt;- $2]</a:t>
            </a:r>
          </a:p>
          <a:p>
            <a:r>
              <a:rPr lang="en-US" altLang="zh-CN" sz="2800" dirty="0" smtClean="0"/>
              <a:t>$4 : if … {</a:t>
            </a:r>
          </a:p>
          <a:p>
            <a:r>
              <a:rPr lang="en-US" altLang="zh-CN" sz="2800" dirty="0"/>
              <a:t> </a:t>
            </a:r>
            <a:r>
              <a:rPr lang="en-US" altLang="zh-CN" sz="2800" dirty="0" smtClean="0"/>
              <a:t> (doesn’t modify $1)</a:t>
            </a:r>
          </a:p>
          <a:p>
            <a:r>
              <a:rPr lang="en-US" altLang="zh-CN" sz="2800" dirty="0" smtClean="0"/>
              <a:t>}</a:t>
            </a:r>
          </a:p>
          <a:p>
            <a:r>
              <a:rPr lang="en-US" altLang="zh-CN" sz="2800" dirty="0" smtClean="0"/>
              <a:t>$6 = $2 + …</a:t>
            </a:r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D8695-FBA2-476F-B475-A32B95042724}" type="slidenum">
              <a:rPr lang="zh-CN" altLang="en-US" smtClean="0"/>
              <a:t>6</a:t>
            </a:fld>
            <a:endParaRPr lang="zh-CN" altLang="en-US"/>
          </a:p>
        </p:txBody>
      </p:sp>
      <p:sp>
        <p:nvSpPr>
          <p:cNvPr id="9" name="矩形 8"/>
          <p:cNvSpPr/>
          <p:nvPr/>
        </p:nvSpPr>
        <p:spPr>
          <a:xfrm>
            <a:off x="385862" y="2733965"/>
            <a:ext cx="3770502" cy="466436"/>
          </a:xfrm>
          <a:prstGeom prst="rect">
            <a:avLst/>
          </a:prstGeom>
          <a:noFill/>
          <a:ln w="317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矩形 9"/>
          <p:cNvSpPr/>
          <p:nvPr/>
        </p:nvSpPr>
        <p:spPr>
          <a:xfrm>
            <a:off x="393967" y="4479307"/>
            <a:ext cx="2846964" cy="394251"/>
          </a:xfrm>
          <a:prstGeom prst="rect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矩形 10"/>
          <p:cNvSpPr/>
          <p:nvPr/>
        </p:nvSpPr>
        <p:spPr>
          <a:xfrm>
            <a:off x="6842592" y="4476480"/>
            <a:ext cx="486386" cy="394251"/>
          </a:xfrm>
          <a:prstGeom prst="rect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右箭头 12"/>
          <p:cNvSpPr/>
          <p:nvPr/>
        </p:nvSpPr>
        <p:spPr>
          <a:xfrm>
            <a:off x="4717915" y="2840477"/>
            <a:ext cx="1050587" cy="773068"/>
          </a:xfrm>
          <a:prstGeom prst="rightArrow">
            <a:avLst>
              <a:gd name="adj1" fmla="val 39933"/>
              <a:gd name="adj2" fmla="val 50000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86925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Limitations of </a:t>
            </a:r>
            <a:r>
              <a:rPr lang="en-US" altLang="zh-CN" dirty="0" smtClean="0"/>
              <a:t>current optimizations</a:t>
            </a:r>
            <a:endParaRPr lang="zh-CN" altLang="en-US" dirty="0"/>
          </a:p>
        </p:txBody>
      </p:sp>
      <p:sp>
        <p:nvSpPr>
          <p:cNvPr id="4" name="文本框 3"/>
          <p:cNvSpPr txBox="1"/>
          <p:nvPr/>
        </p:nvSpPr>
        <p:spPr>
          <a:xfrm>
            <a:off x="385862" y="1845080"/>
            <a:ext cx="571013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/>
              <a:t>$1 = </a:t>
            </a:r>
            <a:r>
              <a:rPr lang="en-US" altLang="zh-CN" sz="2800" dirty="0" err="1" smtClean="0"/>
              <a:t>alloca</a:t>
            </a:r>
            <a:r>
              <a:rPr lang="en-US" altLang="zh-CN" sz="2800" dirty="0" smtClean="0"/>
              <a:t> (local temporary variable)</a:t>
            </a:r>
          </a:p>
          <a:p>
            <a:r>
              <a:rPr lang="en-US" altLang="zh-CN" sz="2800" dirty="0" smtClean="0"/>
              <a:t>$2 = </a:t>
            </a:r>
            <a:r>
              <a:rPr lang="en-US" altLang="zh-CN" sz="2800" dirty="0" err="1" smtClean="0"/>
              <a:t>const</a:t>
            </a:r>
            <a:r>
              <a:rPr lang="en-US" altLang="zh-CN" sz="2800" dirty="0" smtClean="0"/>
              <a:t> [10]</a:t>
            </a:r>
          </a:p>
          <a:p>
            <a:r>
              <a:rPr lang="en-US" altLang="zh-CN" sz="2800" dirty="0" smtClean="0"/>
              <a:t>$3 : if … {</a:t>
            </a:r>
          </a:p>
          <a:p>
            <a:r>
              <a:rPr lang="en-US" altLang="zh-CN" sz="2800" dirty="0" smtClean="0"/>
              <a:t>  $4 : local store [$1 &lt;- $2]</a:t>
            </a:r>
          </a:p>
          <a:p>
            <a:r>
              <a:rPr lang="en-US" altLang="zh-CN" sz="2800" dirty="0" smtClean="0"/>
              <a:t>}</a:t>
            </a:r>
          </a:p>
          <a:p>
            <a:r>
              <a:rPr lang="en-US" altLang="zh-CN" sz="2800" dirty="0" smtClean="0"/>
              <a:t>(doesn’t load $1)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6096000" y="1845080"/>
            <a:ext cx="571013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/>
              <a:t>$1 = </a:t>
            </a:r>
            <a:r>
              <a:rPr lang="en-US" altLang="zh-CN" sz="2800" dirty="0" err="1" smtClean="0"/>
              <a:t>alloca</a:t>
            </a:r>
            <a:r>
              <a:rPr lang="en-US" altLang="zh-CN" sz="2800" dirty="0" smtClean="0"/>
              <a:t> (local temporary variable)</a:t>
            </a:r>
          </a:p>
          <a:p>
            <a:r>
              <a:rPr lang="en-US" altLang="zh-CN" sz="2800" dirty="0" smtClean="0"/>
              <a:t>$2 = </a:t>
            </a:r>
            <a:r>
              <a:rPr lang="en-US" altLang="zh-CN" sz="2800" dirty="0" err="1" smtClean="0"/>
              <a:t>const</a:t>
            </a:r>
            <a:r>
              <a:rPr lang="en-US" altLang="zh-CN" sz="2800" dirty="0" smtClean="0"/>
              <a:t> [10]</a:t>
            </a:r>
          </a:p>
          <a:p>
            <a:r>
              <a:rPr lang="en-US" altLang="zh-CN" sz="2800" dirty="0" smtClean="0"/>
              <a:t>$3 : if … {</a:t>
            </a:r>
          </a:p>
          <a:p>
            <a:r>
              <a:rPr lang="en-US" altLang="zh-CN" sz="2800" dirty="0"/>
              <a:t>}</a:t>
            </a:r>
            <a:endParaRPr lang="en-US" altLang="zh-CN" sz="2800" dirty="0" smtClean="0"/>
          </a:p>
        </p:txBody>
      </p:sp>
      <p:sp>
        <p:nvSpPr>
          <p:cNvPr id="7" name="文本框 6"/>
          <p:cNvSpPr txBox="1"/>
          <p:nvPr/>
        </p:nvSpPr>
        <p:spPr>
          <a:xfrm>
            <a:off x="3488987" y="4843668"/>
            <a:ext cx="5214026" cy="523220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sz="2800" dirty="0" smtClean="0"/>
              <a:t>We need </a:t>
            </a:r>
            <a:r>
              <a:rPr lang="en-US" altLang="zh-CN" sz="2800" b="1" dirty="0" smtClean="0"/>
              <a:t>global</a:t>
            </a:r>
            <a:r>
              <a:rPr lang="en-US" altLang="zh-CN" sz="2800" dirty="0" smtClean="0"/>
              <a:t> store elimination!</a:t>
            </a:r>
            <a:endParaRPr lang="zh-CN" altLang="en-US" sz="2800" dirty="0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D8695-FBA2-476F-B475-A32B95042724}" type="slidenum">
              <a:rPr lang="zh-CN" altLang="en-US" smtClean="0"/>
              <a:t>7</a:t>
            </a:fld>
            <a:endParaRPr lang="zh-CN" altLang="en-US"/>
          </a:p>
        </p:txBody>
      </p:sp>
      <p:sp>
        <p:nvSpPr>
          <p:cNvPr id="8" name="矩形 7"/>
          <p:cNvSpPr/>
          <p:nvPr/>
        </p:nvSpPr>
        <p:spPr>
          <a:xfrm>
            <a:off x="531777" y="3183908"/>
            <a:ext cx="3770502" cy="466436"/>
          </a:xfrm>
          <a:prstGeom prst="rect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右箭头 9"/>
          <p:cNvSpPr/>
          <p:nvPr/>
        </p:nvSpPr>
        <p:spPr>
          <a:xfrm>
            <a:off x="4717915" y="2840477"/>
            <a:ext cx="1050587" cy="773068"/>
          </a:xfrm>
          <a:prstGeom prst="rightArrow">
            <a:avLst>
              <a:gd name="adj1" fmla="val 39933"/>
              <a:gd name="adj2" fmla="val 50000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10647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Limitations of </a:t>
            </a:r>
            <a:r>
              <a:rPr lang="en-US" altLang="zh-CN" dirty="0" smtClean="0"/>
              <a:t>current optimizations</a:t>
            </a:r>
            <a:endParaRPr lang="zh-CN" altLang="en-US" dirty="0"/>
          </a:p>
        </p:txBody>
      </p:sp>
      <p:sp>
        <p:nvSpPr>
          <p:cNvPr id="4" name="文本框 3"/>
          <p:cNvSpPr txBox="1"/>
          <p:nvPr/>
        </p:nvSpPr>
        <p:spPr>
          <a:xfrm>
            <a:off x="385862" y="1845080"/>
            <a:ext cx="5710138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/>
              <a:t>$1 = </a:t>
            </a:r>
            <a:r>
              <a:rPr lang="en-US" altLang="zh-CN" sz="2800" dirty="0" err="1"/>
              <a:t>alloca</a:t>
            </a:r>
            <a:r>
              <a:rPr lang="en-US" altLang="zh-CN" sz="2800" dirty="0"/>
              <a:t> (local temporary variable)</a:t>
            </a:r>
          </a:p>
          <a:p>
            <a:r>
              <a:rPr lang="en-US" altLang="zh-CN" sz="2800" dirty="0"/>
              <a:t>$2 = </a:t>
            </a:r>
            <a:r>
              <a:rPr lang="en-US" altLang="zh-CN" sz="2800" dirty="0" err="1"/>
              <a:t>const</a:t>
            </a:r>
            <a:r>
              <a:rPr lang="en-US" altLang="zh-CN" sz="2800" dirty="0"/>
              <a:t> [10]</a:t>
            </a:r>
          </a:p>
          <a:p>
            <a:r>
              <a:rPr lang="en-US" altLang="zh-CN" sz="2800" dirty="0"/>
              <a:t>$3 : local store [$1 &lt;- $2</a:t>
            </a:r>
            <a:r>
              <a:rPr lang="en-US" altLang="zh-CN" sz="2800" dirty="0" smtClean="0"/>
              <a:t>]</a:t>
            </a:r>
          </a:p>
          <a:p>
            <a:r>
              <a:rPr lang="en-US" altLang="zh-CN" sz="2800" dirty="0" smtClean="0"/>
              <a:t>$</a:t>
            </a:r>
            <a:r>
              <a:rPr lang="en-US" altLang="zh-CN" sz="2800" dirty="0"/>
              <a:t>4 : if … {</a:t>
            </a:r>
          </a:p>
          <a:p>
            <a:r>
              <a:rPr lang="en-US" altLang="zh-CN" sz="2800" dirty="0"/>
              <a:t>  $5 = </a:t>
            </a:r>
            <a:r>
              <a:rPr lang="en-US" altLang="zh-CN" sz="2800" dirty="0" err="1"/>
              <a:t>const</a:t>
            </a:r>
            <a:r>
              <a:rPr lang="en-US" altLang="zh-CN" sz="2800" dirty="0"/>
              <a:t> [1]</a:t>
            </a:r>
          </a:p>
          <a:p>
            <a:r>
              <a:rPr lang="en-US" altLang="zh-CN" sz="2800" dirty="0"/>
              <a:t>  $6 : local store [$1 &lt;- $5]</a:t>
            </a:r>
          </a:p>
          <a:p>
            <a:r>
              <a:rPr lang="en-US" altLang="zh-CN" sz="2800" dirty="0"/>
              <a:t>} else {</a:t>
            </a:r>
          </a:p>
          <a:p>
            <a:r>
              <a:rPr lang="en-US" altLang="zh-CN" sz="2800" dirty="0"/>
              <a:t>  $7 = </a:t>
            </a:r>
            <a:r>
              <a:rPr lang="en-US" altLang="zh-CN" sz="2800" dirty="0" err="1"/>
              <a:t>const</a:t>
            </a:r>
            <a:r>
              <a:rPr lang="en-US" altLang="zh-CN" sz="2800" dirty="0"/>
              <a:t> [2]</a:t>
            </a:r>
          </a:p>
          <a:p>
            <a:r>
              <a:rPr lang="en-US" altLang="zh-CN" sz="2800" dirty="0"/>
              <a:t>  $8 : local store [$1 &lt;- $7]</a:t>
            </a:r>
          </a:p>
          <a:p>
            <a:r>
              <a:rPr lang="en-US" altLang="zh-CN" sz="2800" dirty="0"/>
              <a:t>}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6096000" y="1845080"/>
            <a:ext cx="571013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/>
              <a:t>$1 = </a:t>
            </a:r>
            <a:r>
              <a:rPr lang="en-US" altLang="zh-CN" sz="2800" dirty="0" err="1" smtClean="0"/>
              <a:t>alloca</a:t>
            </a:r>
            <a:r>
              <a:rPr lang="en-US" altLang="zh-CN" sz="2800" dirty="0" smtClean="0"/>
              <a:t> (local temporary variable)</a:t>
            </a:r>
          </a:p>
          <a:p>
            <a:r>
              <a:rPr lang="en-US" altLang="zh-CN" sz="2800" dirty="0" smtClean="0"/>
              <a:t>$2 = </a:t>
            </a:r>
            <a:r>
              <a:rPr lang="en-US" altLang="zh-CN" sz="2800" dirty="0" err="1" smtClean="0"/>
              <a:t>const</a:t>
            </a:r>
            <a:r>
              <a:rPr lang="en-US" altLang="zh-CN" sz="2800" dirty="0" smtClean="0"/>
              <a:t> [10]</a:t>
            </a:r>
          </a:p>
          <a:p>
            <a:r>
              <a:rPr lang="en-US" altLang="zh-CN" sz="2800" dirty="0" smtClean="0"/>
              <a:t>$4 : if … {</a:t>
            </a:r>
          </a:p>
          <a:p>
            <a:r>
              <a:rPr lang="en-US" altLang="zh-CN" sz="2800" dirty="0"/>
              <a:t> </a:t>
            </a:r>
            <a:r>
              <a:rPr lang="en-US" altLang="zh-CN" sz="2800" dirty="0" smtClean="0"/>
              <a:t> $5 = </a:t>
            </a:r>
            <a:r>
              <a:rPr lang="en-US" altLang="zh-CN" sz="2800" dirty="0" err="1" smtClean="0"/>
              <a:t>const</a:t>
            </a:r>
            <a:r>
              <a:rPr lang="en-US" altLang="zh-CN" sz="2800" dirty="0" smtClean="0"/>
              <a:t> [1]</a:t>
            </a:r>
          </a:p>
          <a:p>
            <a:r>
              <a:rPr lang="en-US" altLang="zh-CN" sz="2800" dirty="0"/>
              <a:t> </a:t>
            </a:r>
            <a:r>
              <a:rPr lang="en-US" altLang="zh-CN" sz="2800" dirty="0" smtClean="0"/>
              <a:t> $6 : local store [$1 &lt;- $5]</a:t>
            </a:r>
          </a:p>
          <a:p>
            <a:r>
              <a:rPr lang="en-US" altLang="zh-CN" sz="2800" dirty="0" smtClean="0"/>
              <a:t>} else {</a:t>
            </a:r>
          </a:p>
          <a:p>
            <a:r>
              <a:rPr lang="en-US" altLang="zh-CN" sz="2800" dirty="0"/>
              <a:t> </a:t>
            </a:r>
            <a:r>
              <a:rPr lang="en-US" altLang="zh-CN" sz="2800" dirty="0" smtClean="0"/>
              <a:t> $7 = </a:t>
            </a:r>
            <a:r>
              <a:rPr lang="en-US" altLang="zh-CN" sz="2800" dirty="0" err="1" smtClean="0"/>
              <a:t>const</a:t>
            </a:r>
            <a:r>
              <a:rPr lang="en-US" altLang="zh-CN" sz="2800" dirty="0" smtClean="0"/>
              <a:t> [2]</a:t>
            </a:r>
          </a:p>
          <a:p>
            <a:r>
              <a:rPr lang="en-US" altLang="zh-CN" sz="2800" dirty="0"/>
              <a:t> </a:t>
            </a:r>
            <a:r>
              <a:rPr lang="en-US" altLang="zh-CN" sz="2800" dirty="0" smtClean="0"/>
              <a:t> $8 : local store [$1 &lt;- $7]</a:t>
            </a:r>
          </a:p>
          <a:p>
            <a:r>
              <a:rPr lang="en-US" altLang="zh-CN" sz="2800" dirty="0"/>
              <a:t>}</a:t>
            </a:r>
            <a:endParaRPr lang="en-US" altLang="zh-CN" sz="2800" dirty="0" smtClean="0"/>
          </a:p>
        </p:txBody>
      </p:sp>
      <p:sp>
        <p:nvSpPr>
          <p:cNvPr id="7" name="文本框 6"/>
          <p:cNvSpPr txBox="1"/>
          <p:nvPr/>
        </p:nvSpPr>
        <p:spPr>
          <a:xfrm>
            <a:off x="3488987" y="6006827"/>
            <a:ext cx="5214026" cy="523220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sz="2800" dirty="0" smtClean="0"/>
              <a:t>We need </a:t>
            </a:r>
            <a:r>
              <a:rPr lang="en-US" altLang="zh-CN" sz="2800" b="1" dirty="0" smtClean="0"/>
              <a:t>global</a:t>
            </a:r>
            <a:r>
              <a:rPr lang="en-US" altLang="zh-CN" sz="2800" dirty="0" smtClean="0"/>
              <a:t> store elimination!</a:t>
            </a:r>
            <a:endParaRPr lang="zh-CN" altLang="en-US" sz="2800" dirty="0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D8695-FBA2-476F-B475-A32B95042724}" type="slidenum">
              <a:rPr lang="zh-CN" altLang="en-US" smtClean="0"/>
              <a:t>8</a:t>
            </a:fld>
            <a:endParaRPr lang="zh-CN" altLang="en-US"/>
          </a:p>
        </p:txBody>
      </p:sp>
      <p:sp>
        <p:nvSpPr>
          <p:cNvPr id="8" name="矩形 7"/>
          <p:cNvSpPr/>
          <p:nvPr/>
        </p:nvSpPr>
        <p:spPr>
          <a:xfrm>
            <a:off x="385862" y="2736436"/>
            <a:ext cx="3770502" cy="466436"/>
          </a:xfrm>
          <a:prstGeom prst="rect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矩形 8"/>
          <p:cNvSpPr/>
          <p:nvPr/>
        </p:nvSpPr>
        <p:spPr>
          <a:xfrm>
            <a:off x="531777" y="4001035"/>
            <a:ext cx="3770502" cy="466436"/>
          </a:xfrm>
          <a:prstGeom prst="rect">
            <a:avLst/>
          </a:prstGeom>
          <a:noFill/>
          <a:ln w="317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矩形 9"/>
          <p:cNvSpPr/>
          <p:nvPr/>
        </p:nvSpPr>
        <p:spPr>
          <a:xfrm>
            <a:off x="531777" y="5308383"/>
            <a:ext cx="3770502" cy="466436"/>
          </a:xfrm>
          <a:prstGeom prst="rect">
            <a:avLst/>
          </a:prstGeom>
          <a:noFill/>
          <a:ln w="317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右箭头 11"/>
          <p:cNvSpPr/>
          <p:nvPr/>
        </p:nvSpPr>
        <p:spPr>
          <a:xfrm>
            <a:off x="4717915" y="2840477"/>
            <a:ext cx="1050587" cy="773068"/>
          </a:xfrm>
          <a:prstGeom prst="rightArrow">
            <a:avLst>
              <a:gd name="adj1" fmla="val 39933"/>
              <a:gd name="adj2" fmla="val 50000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02733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Limitations of </a:t>
            </a:r>
            <a:r>
              <a:rPr lang="en-US" altLang="zh-CN" dirty="0" smtClean="0"/>
              <a:t>current optimizations</a:t>
            </a:r>
            <a:endParaRPr lang="zh-CN" altLang="en-US" dirty="0"/>
          </a:p>
        </p:txBody>
      </p:sp>
      <p:sp>
        <p:nvSpPr>
          <p:cNvPr id="4" name="文本框 3"/>
          <p:cNvSpPr txBox="1"/>
          <p:nvPr/>
        </p:nvSpPr>
        <p:spPr>
          <a:xfrm>
            <a:off x="838200" y="2105588"/>
            <a:ext cx="515890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/>
              <a:t>$1 = global </a:t>
            </a:r>
            <a:r>
              <a:rPr lang="en-US" altLang="zh-CN" sz="2800" dirty="0" err="1" smtClean="0"/>
              <a:t>tmp</a:t>
            </a:r>
            <a:r>
              <a:rPr lang="en-US" altLang="zh-CN" sz="2800" dirty="0" smtClean="0"/>
              <a:t> </a:t>
            </a:r>
            <a:r>
              <a:rPr lang="en-US" altLang="zh-CN" sz="2800" dirty="0" err="1" smtClean="0"/>
              <a:t>var</a:t>
            </a:r>
            <a:r>
              <a:rPr lang="en-US" altLang="zh-CN" sz="2800" dirty="0" smtClean="0"/>
              <a:t> (offset = 0 B)</a:t>
            </a:r>
          </a:p>
          <a:p>
            <a:r>
              <a:rPr lang="en-US" altLang="zh-CN" sz="2800" dirty="0" smtClean="0"/>
              <a:t>$2 = </a:t>
            </a:r>
            <a:r>
              <a:rPr lang="en-US" altLang="zh-CN" sz="2800" dirty="0" err="1" smtClean="0"/>
              <a:t>const</a:t>
            </a:r>
            <a:r>
              <a:rPr lang="en-US" altLang="zh-CN" sz="2800" dirty="0" smtClean="0"/>
              <a:t> [0]</a:t>
            </a:r>
          </a:p>
          <a:p>
            <a:r>
              <a:rPr lang="en-US" altLang="zh-CN" sz="2800" dirty="0" smtClean="0"/>
              <a:t>$3 : global store [$1 &lt;- $2]</a:t>
            </a:r>
          </a:p>
          <a:p>
            <a:r>
              <a:rPr lang="en-US" altLang="zh-CN" sz="2800" dirty="0" smtClean="0"/>
              <a:t>$4 = global </a:t>
            </a:r>
            <a:r>
              <a:rPr lang="en-US" altLang="zh-CN" sz="2800" dirty="0" err="1" smtClean="0"/>
              <a:t>tmp</a:t>
            </a:r>
            <a:r>
              <a:rPr lang="en-US" altLang="zh-CN" sz="2800" dirty="0" smtClean="0"/>
              <a:t> </a:t>
            </a:r>
            <a:r>
              <a:rPr lang="en-US" altLang="zh-CN" sz="2800" dirty="0" err="1" smtClean="0"/>
              <a:t>var</a:t>
            </a:r>
            <a:r>
              <a:rPr lang="en-US" altLang="zh-CN" sz="2800" dirty="0" smtClean="0"/>
              <a:t> (offset = 0 B)</a:t>
            </a:r>
          </a:p>
          <a:p>
            <a:r>
              <a:rPr lang="en-US" altLang="zh-CN" sz="2800" dirty="0" smtClean="0"/>
              <a:t>$5 : global store [$4 &lt;- $2]</a:t>
            </a:r>
            <a:endParaRPr lang="en-US" altLang="zh-CN" sz="2800" dirty="0" smtClean="0">
              <a:solidFill>
                <a:srgbClr val="FF0000"/>
              </a:solidFill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4054001" y="5329918"/>
            <a:ext cx="4083997" cy="523220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sz="2800" dirty="0" smtClean="0"/>
              <a:t>We need aliasing analysis!</a:t>
            </a:r>
            <a:endParaRPr lang="zh-CN" altLang="en-US" sz="2800" dirty="0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D8695-FBA2-476F-B475-A32B95042724}" type="slidenum">
              <a:rPr lang="zh-CN" altLang="en-US" smtClean="0"/>
              <a:t>9</a:t>
            </a:fld>
            <a:endParaRPr lang="zh-CN" altLang="en-US"/>
          </a:p>
        </p:txBody>
      </p:sp>
      <p:sp>
        <p:nvSpPr>
          <p:cNvPr id="6" name="文本框 5"/>
          <p:cNvSpPr txBox="1"/>
          <p:nvPr/>
        </p:nvSpPr>
        <p:spPr>
          <a:xfrm>
            <a:off x="6256501" y="2105588"/>
            <a:ext cx="515890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/>
              <a:t>$1 = global </a:t>
            </a:r>
            <a:r>
              <a:rPr lang="en-US" altLang="zh-CN" sz="2800" dirty="0" err="1" smtClean="0"/>
              <a:t>tmp</a:t>
            </a:r>
            <a:r>
              <a:rPr lang="en-US" altLang="zh-CN" sz="2800" dirty="0" smtClean="0"/>
              <a:t> </a:t>
            </a:r>
            <a:r>
              <a:rPr lang="en-US" altLang="zh-CN" sz="2800" dirty="0" err="1" smtClean="0"/>
              <a:t>var</a:t>
            </a:r>
            <a:r>
              <a:rPr lang="en-US" altLang="zh-CN" sz="2800" dirty="0" smtClean="0"/>
              <a:t> (offset = 0 B)</a:t>
            </a:r>
          </a:p>
          <a:p>
            <a:r>
              <a:rPr lang="en-US" altLang="zh-CN" sz="2800" dirty="0" smtClean="0"/>
              <a:t>$2 = </a:t>
            </a:r>
            <a:r>
              <a:rPr lang="en-US" altLang="zh-CN" sz="2800" dirty="0" err="1" smtClean="0"/>
              <a:t>const</a:t>
            </a:r>
            <a:r>
              <a:rPr lang="en-US" altLang="zh-CN" sz="2800" dirty="0" smtClean="0"/>
              <a:t> [0]</a:t>
            </a:r>
          </a:p>
          <a:p>
            <a:r>
              <a:rPr lang="en-US" altLang="zh-CN" sz="2800" dirty="0" smtClean="0"/>
              <a:t>$3 : global store [$1 &lt;- $2]</a:t>
            </a:r>
            <a:endParaRPr lang="en-US" altLang="zh-CN" sz="2800" dirty="0" smtClean="0">
              <a:solidFill>
                <a:srgbClr val="FF0000"/>
              </a:solidFill>
            </a:endParaRPr>
          </a:p>
        </p:txBody>
      </p:sp>
      <p:sp>
        <p:nvSpPr>
          <p:cNvPr id="8" name="矩形 7"/>
          <p:cNvSpPr/>
          <p:nvPr/>
        </p:nvSpPr>
        <p:spPr>
          <a:xfrm>
            <a:off x="838199" y="3444416"/>
            <a:ext cx="4794115" cy="466436"/>
          </a:xfrm>
          <a:prstGeom prst="rect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右箭头 8"/>
          <p:cNvSpPr/>
          <p:nvPr/>
        </p:nvSpPr>
        <p:spPr>
          <a:xfrm>
            <a:off x="5205914" y="2572024"/>
            <a:ext cx="1050587" cy="773068"/>
          </a:xfrm>
          <a:prstGeom prst="rightArrow">
            <a:avLst>
              <a:gd name="adj1" fmla="val 39933"/>
              <a:gd name="adj2" fmla="val 50000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矩形 9"/>
          <p:cNvSpPr/>
          <p:nvPr/>
        </p:nvSpPr>
        <p:spPr>
          <a:xfrm>
            <a:off x="838198" y="2105588"/>
            <a:ext cx="4794115" cy="466436"/>
          </a:xfrm>
          <a:prstGeom prst="rect">
            <a:avLst/>
          </a:prstGeom>
          <a:noFill/>
          <a:ln w="317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9777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2186</TotalTime>
  <Words>1155</Words>
  <Application>Microsoft Office PowerPoint</Application>
  <PresentationFormat>宽屏</PresentationFormat>
  <Paragraphs>193</Paragraphs>
  <Slides>20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20</vt:i4>
      </vt:variant>
    </vt:vector>
  </HeadingPairs>
  <TitlesOfParts>
    <vt:vector size="26" baseType="lpstr">
      <vt:lpstr>等线</vt:lpstr>
      <vt:lpstr>宋体</vt:lpstr>
      <vt:lpstr>Arial</vt:lpstr>
      <vt:lpstr>Calibri</vt:lpstr>
      <vt:lpstr>Consolas</vt:lpstr>
      <vt:lpstr>Office 主题​​</vt:lpstr>
      <vt:lpstr>Taichi IR global optimizations</vt:lpstr>
      <vt:lpstr>Motivation</vt:lpstr>
      <vt:lpstr>PowerPoint 演示文稿</vt:lpstr>
      <vt:lpstr>What optimizations do we have now?</vt:lpstr>
      <vt:lpstr>Limitations of current optimizations</vt:lpstr>
      <vt:lpstr>Limitations of current optimizations</vt:lpstr>
      <vt:lpstr>Limitations of current optimizations</vt:lpstr>
      <vt:lpstr>Limitations of current optimizations</vt:lpstr>
      <vt:lpstr>Limitations of current optimizations</vt:lpstr>
      <vt:lpstr>How to improve?</vt:lpstr>
      <vt:lpstr>Constant Folding (by @archibate)</vt:lpstr>
      <vt:lpstr>Verification</vt:lpstr>
      <vt:lpstr>Lots of optimizations</vt:lpstr>
      <vt:lpstr>Benchmark</vt:lpstr>
      <vt:lpstr>Benchmark</vt:lpstr>
      <vt:lpstr>Without constant folding?</vt:lpstr>
      <vt:lpstr>Without store elimination &amp; forwarding?</vt:lpstr>
      <vt:lpstr>Which pass optimizes the most statements?</vt:lpstr>
      <vt:lpstr>Algebraic simplification</vt:lpstr>
      <vt:lpstr>Conclusion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xmk</dc:creator>
  <cp:lastModifiedBy>xmk</cp:lastModifiedBy>
  <cp:revision>58</cp:revision>
  <dcterms:created xsi:type="dcterms:W3CDTF">2020-04-28T23:21:50Z</dcterms:created>
  <dcterms:modified xsi:type="dcterms:W3CDTF">2020-05-17T01:43:27Z</dcterms:modified>
</cp:coreProperties>
</file>